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8" r:id="rId2"/>
  </p:sldMasterIdLst>
  <p:notesMasterIdLst>
    <p:notesMasterId r:id="rId5"/>
  </p:notesMasterIdLst>
  <p:handoutMasterIdLst>
    <p:handoutMasterId r:id="rId6"/>
  </p:handoutMasterIdLst>
  <p:sldIdLst>
    <p:sldId id="256" r:id="rId3"/>
    <p:sldId id="261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m Murphy" initials="KM" lastIdx="1" clrIdx="0">
    <p:extLst>
      <p:ext uri="{19B8F6BF-5375-455C-9EA6-DF929625EA0E}">
        <p15:presenceInfo xmlns:p15="http://schemas.microsoft.com/office/powerpoint/2012/main" userId="459dcb4353203a1c" providerId="Windows Live"/>
      </p:ext>
    </p:extLst>
  </p:cmAuthor>
  <p:cmAuthor id="2" name="Chelsea Dunning" initials="CD" lastIdx="1" clrIdx="1">
    <p:extLst>
      <p:ext uri="{19B8F6BF-5375-455C-9EA6-DF929625EA0E}">
        <p15:presenceInfo xmlns:p15="http://schemas.microsoft.com/office/powerpoint/2012/main" userId="fb8963be72224eac" providerId="Windows Live"/>
      </p:ext>
    </p:extLst>
  </p:cmAuthor>
  <p:cmAuthor id="3" name="Alan Greer" initials="AG" lastIdx="4" clrIdx="2">
    <p:extLst>
      <p:ext uri="{19B8F6BF-5375-455C-9EA6-DF929625EA0E}">
        <p15:presenceInfo xmlns:p15="http://schemas.microsoft.com/office/powerpoint/2012/main" userId="S::alangreer@centerforhci.org::f30a60d5-5c0c-4c7a-be6a-f05bd19817d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90"/>
    <a:srgbClr val="111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9437D6-02D9-4543-8C7E-CB94507FA743}" v="4" dt="2021-11-18T18:30:07.6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54" autoAdjust="0"/>
    <p:restoredTop sz="96052" autoAdjust="0"/>
  </p:normalViewPr>
  <p:slideViewPr>
    <p:cSldViewPr snapToGrid="0" snapToObjects="1">
      <p:cViewPr varScale="1">
        <p:scale>
          <a:sx n="63" d="100"/>
          <a:sy n="63" d="100"/>
        </p:scale>
        <p:origin x="12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69" d="100"/>
          <a:sy n="169" d="100"/>
        </p:scale>
        <p:origin x="345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lsea Dunning" userId="fb8963be72224eac" providerId="LiveId" clId="{A49437D6-02D9-4543-8C7E-CB94507FA743}"/>
    <pc:docChg chg="undo custSel modSld">
      <pc:chgData name="Chelsea Dunning" userId="fb8963be72224eac" providerId="LiveId" clId="{A49437D6-02D9-4543-8C7E-CB94507FA743}" dt="2021-11-19T15:36:53.637" v="557" actId="403"/>
      <pc:docMkLst>
        <pc:docMk/>
      </pc:docMkLst>
      <pc:sldChg chg="modSp mod">
        <pc:chgData name="Chelsea Dunning" userId="fb8963be72224eac" providerId="LiveId" clId="{A49437D6-02D9-4543-8C7E-CB94507FA743}" dt="2021-11-19T15:34:04.927" v="556" actId="1036"/>
        <pc:sldMkLst>
          <pc:docMk/>
          <pc:sldMk cId="729799869" sldId="256"/>
        </pc:sldMkLst>
        <pc:spChg chg="mod">
          <ac:chgData name="Chelsea Dunning" userId="fb8963be72224eac" providerId="LiveId" clId="{A49437D6-02D9-4543-8C7E-CB94507FA743}" dt="2021-11-18T18:34:17.715" v="475" actId="20577"/>
          <ac:spMkLst>
            <pc:docMk/>
            <pc:sldMk cId="729799869" sldId="256"/>
            <ac:spMk id="2" creationId="{A21386C3-533E-564E-B260-8A14040A816B}"/>
          </ac:spMkLst>
        </pc:spChg>
        <pc:spChg chg="mod">
          <ac:chgData name="Chelsea Dunning" userId="fb8963be72224eac" providerId="LiveId" clId="{A49437D6-02D9-4543-8C7E-CB94507FA743}" dt="2021-11-19T15:34:01.760" v="545" actId="14100"/>
          <ac:spMkLst>
            <pc:docMk/>
            <pc:sldMk cId="729799869" sldId="256"/>
            <ac:spMk id="3" creationId="{16A57434-F08F-0844-A1B3-373D7211CA8D}"/>
          </ac:spMkLst>
        </pc:spChg>
        <pc:spChg chg="mod">
          <ac:chgData name="Chelsea Dunning" userId="fb8963be72224eac" providerId="LiveId" clId="{A49437D6-02D9-4543-8C7E-CB94507FA743}" dt="2021-11-18T18:27:35.518" v="20" actId="20577"/>
          <ac:spMkLst>
            <pc:docMk/>
            <pc:sldMk cId="729799869" sldId="256"/>
            <ac:spMk id="4" creationId="{4E9E4BE4-BF47-4748-A731-A7AF26FE088D}"/>
          </ac:spMkLst>
        </pc:spChg>
        <pc:spChg chg="mod">
          <ac:chgData name="Chelsea Dunning" userId="fb8963be72224eac" providerId="LiveId" clId="{A49437D6-02D9-4543-8C7E-CB94507FA743}" dt="2021-11-19T15:34:04.927" v="556" actId="1036"/>
          <ac:spMkLst>
            <pc:docMk/>
            <pc:sldMk cId="729799869" sldId="256"/>
            <ac:spMk id="5" creationId="{00000000-0000-0000-0000-000000000000}"/>
          </ac:spMkLst>
        </pc:spChg>
      </pc:sldChg>
      <pc:sldChg chg="modSp mod">
        <pc:chgData name="Chelsea Dunning" userId="fb8963be72224eac" providerId="LiveId" clId="{A49437D6-02D9-4543-8C7E-CB94507FA743}" dt="2021-11-19T15:36:53.637" v="557" actId="403"/>
        <pc:sldMkLst>
          <pc:docMk/>
          <pc:sldMk cId="2378321155" sldId="261"/>
        </pc:sldMkLst>
        <pc:spChg chg="mod">
          <ac:chgData name="Chelsea Dunning" userId="fb8963be72224eac" providerId="LiveId" clId="{A49437D6-02D9-4543-8C7E-CB94507FA743}" dt="2021-11-18T18:33:03.079" v="443" actId="1076"/>
          <ac:spMkLst>
            <pc:docMk/>
            <pc:sldMk cId="2378321155" sldId="261"/>
            <ac:spMk id="4" creationId="{4E9E4BE4-BF47-4748-A731-A7AF26FE088D}"/>
          </ac:spMkLst>
        </pc:spChg>
        <pc:spChg chg="mod">
          <ac:chgData name="Chelsea Dunning" userId="fb8963be72224eac" providerId="LiveId" clId="{A49437D6-02D9-4543-8C7E-CB94507FA743}" dt="2021-11-19T15:36:53.637" v="557" actId="403"/>
          <ac:spMkLst>
            <pc:docMk/>
            <pc:sldMk cId="2378321155" sldId="261"/>
            <ac:spMk id="21" creationId="{684A9206-3F53-4C44-91FD-38C0582EDCD7}"/>
          </ac:spMkLst>
        </pc:spChg>
        <pc:spChg chg="mod">
          <ac:chgData name="Chelsea Dunning" userId="fb8963be72224eac" providerId="LiveId" clId="{A49437D6-02D9-4543-8C7E-CB94507FA743}" dt="2021-11-19T15:36:53.637" v="557" actId="403"/>
          <ac:spMkLst>
            <pc:docMk/>
            <pc:sldMk cId="2378321155" sldId="261"/>
            <ac:spMk id="22" creationId="{44EF9AC4-13B5-4388-9DCA-D77075A0EEF3}"/>
          </ac:spMkLst>
        </pc:spChg>
        <pc:graphicFrameChg chg="mod modGraphic">
          <ac:chgData name="Chelsea Dunning" userId="fb8963be72224eac" providerId="LiveId" clId="{A49437D6-02D9-4543-8C7E-CB94507FA743}" dt="2021-11-18T18:33:41.826" v="466" actId="14734"/>
          <ac:graphicFrameMkLst>
            <pc:docMk/>
            <pc:sldMk cId="2378321155" sldId="261"/>
            <ac:graphicFrameMk id="7" creationId="{6978FBCB-A328-4E10-BBB7-AF0724C5A30F}"/>
          </ac:graphicFrameMkLst>
        </pc:graphicFrameChg>
        <pc:graphicFrameChg chg="mod modGraphic">
          <ac:chgData name="Chelsea Dunning" userId="fb8963be72224eac" providerId="LiveId" clId="{A49437D6-02D9-4543-8C7E-CB94507FA743}" dt="2021-11-18T18:33:46.049" v="472" actId="1036"/>
          <ac:graphicFrameMkLst>
            <pc:docMk/>
            <pc:sldMk cId="2378321155" sldId="261"/>
            <ac:graphicFrameMk id="20" creationId="{591AA7CB-D82B-437A-B345-AB3E6BBE01FD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5F6F30-E202-0144-B525-894A81D5B3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7DA81C-4C18-5644-B065-B9656CDF08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9036B07-F99F-0747-9F30-90694272FEAB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CBE4BE-08D3-FF43-9249-04FCC92C548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F9BBB-0252-4D40-9AF3-592CC7B76E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90B8E44-834D-3446-93A4-A41CF2FB4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11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E4CDACB-0691-5B4C-A37B-7967CA92056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BAF61C1-3F38-4E49-BF14-217DAA5EC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64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AF61C1-3F38-4E49-BF14-217DAA5EC6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72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AF61C1-3F38-4E49-BF14-217DAA5EC6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5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1.jpe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jpe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jpe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screen">
            <a:alphaModFix amt="5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132337"/>
            <a:ext cx="7886700" cy="2852737"/>
          </a:xfrm>
        </p:spPr>
        <p:txBody>
          <a:bodyPr anchor="b"/>
          <a:lstStyle>
            <a:lvl1pPr>
              <a:defRPr sz="54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22547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171AAE72-3A85-624D-BA05-F33FF8D998E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D4D4BC5-6363-B64D-9758-FF2BA36CF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58F4BA7-80C6-F847-B366-88458C06D5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9F1CF12-496F-1C4E-B1C2-B57B805E377B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1DFC62-C6B0-C54B-B689-B820AE63C2DE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27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kbook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Workbook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16237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kbook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Workbook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547658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Question and Answer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8670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Question and Answer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78953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lection Activity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Reflection Activity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34557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lection Activity-- 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Reflection Activity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6691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question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2468440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question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3163364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answer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Answer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b="1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29254217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answer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Answer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b="1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14744667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screen">
            <a:alphaModFix amt="5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864124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654671"/>
            <a:ext cx="788670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40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471B892-C700-554C-BD58-F4188E8C564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A1406F9-C20E-AE4B-B1C6-DF7D069B44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00C5E03-DAAD-A04F-87EF-5D91A0F0CE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FC9CA0B-4783-E046-AA3A-7F5CD49511D7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411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864124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654671"/>
            <a:ext cx="788670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40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471B892-C700-554C-BD58-F4188E8C56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133B266-36D3-E24B-9A3D-F9941721F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6695299-1F32-5142-A95D-CE37D77506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94C01FF-7049-2842-8E7B-153A4F69BE9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911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1876298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9CFE40BA-A9F4-8047-9FD9-6C6896D6BB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E1C699C-F891-C544-A9E4-DB755478CA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F5BCA88-E2AB-1D42-AE0D-350C9BA4C9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E9CEF8-15E3-A040-92CB-D415DE87AD1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4191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  <a:latin typeface="+mn-lt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C1235B16-FE58-5443-A8FF-E609665EFC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38BE9B1-A057-464B-AD33-88DED68735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23F9181-0528-2741-B19A-91744A172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CB54B8B-E51D-8A4C-A44E-C38FFC4FD9FD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044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498077" cy="4351338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17272" y="1825625"/>
            <a:ext cx="3498078" cy="4351338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2C0E3C-60DB-D149-89EF-E42C7E060F4A}"/>
              </a:ext>
            </a:extLst>
          </p:cNvPr>
          <p:cNvCxnSpPr>
            <a:cxnSpLocks/>
          </p:cNvCxnSpPr>
          <p:nvPr userDrawn="1"/>
        </p:nvCxnSpPr>
        <p:spPr>
          <a:xfrm>
            <a:off x="4579951" y="1518699"/>
            <a:ext cx="0" cy="4658264"/>
          </a:xfrm>
          <a:prstGeom prst="line">
            <a:avLst/>
          </a:prstGeom>
          <a:ln w="222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6">
            <a:extLst>
              <a:ext uri="{FF2B5EF4-FFF2-40B4-BE49-F238E27FC236}">
                <a16:creationId xmlns:a16="http://schemas.microsoft.com/office/drawing/2014/main" id="{ED42134B-6A0F-7740-ABE0-A8D298FC3C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D61B00B6-C33E-6848-B5F2-2D9B45907A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65CF4D3-56DE-E74B-BFE5-DDCBD1E902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F14ACC2-3990-4D49-87A9-790C8601B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40DB2D2-DA0B-A449-A31A-44A6DE6F5E9C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39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>
            <a:extLst>
              <a:ext uri="{FF2B5EF4-FFF2-40B4-BE49-F238E27FC236}">
                <a16:creationId xmlns:a16="http://schemas.microsoft.com/office/drawing/2014/main" id="{24C5AC61-897D-804D-8ED3-1501FC16B5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5C94EEE0-76D7-B446-873E-E848B74BA6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1C2CE67-F4F1-4843-B87F-0BCA71FC9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3875BAF-6A70-D642-A4C4-F35E0D47E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71D887A-F8B4-A345-94FA-30FFC5F03EFF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87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Chat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2550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Chat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87768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7060A97-3219-9C40-9940-BC3E849BD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51FA575-8A1D-4346-8956-41E0349962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F26C848-D73D-E141-BF6C-64A7B02644D1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198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77" r:id="rId3"/>
    <p:sldLayoutId id="2147483672" r:id="rId4"/>
    <p:sldLayoutId id="2147483674" r:id="rId5"/>
    <p:sldLayoutId id="2147483664" r:id="rId6"/>
    <p:sldLayoutId id="2147483666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00DF9CE-3848-694B-9D5F-5A1F792B3F4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5A6476EF-2781-AF4F-9192-7DDF64C63FB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237FC67-1FAE-0541-A104-79EC9255E5FB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42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7" r:id="rId7"/>
    <p:sldLayoutId id="2147483708" r:id="rId8"/>
    <p:sldLayoutId id="2147483703" r:id="rId9"/>
    <p:sldLayoutId id="2147483704" r:id="rId10"/>
    <p:sldLayoutId id="2147483705" r:id="rId11"/>
    <p:sldLayoutId id="2147483706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navfac.navy.mil/jobs/workforce-development/ccrc/event-calendar.html" TargetMode="External"/><Relationship Id="rId4" Type="http://schemas.openxmlformats.org/officeDocument/2006/relationships/hyperlink" Target="https://www.navfac.navy.mil/jobs/workforce-development/ccrc/emp_resources/comp_dev_content/problem-solving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386C3-533E-564E-B260-8A14040A8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62" y="1180816"/>
            <a:ext cx="7857797" cy="456317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solidFill>
                  <a:srgbClr val="004990"/>
                </a:solidFill>
              </a:rPr>
              <a:t>Workforce Development Spotlight: December 2021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1600" dirty="0"/>
              <a:t>A Summary of Upcoming Career Compass and WFD Opportunities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57434-F08F-0844-A1B3-373D7211C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1360" y="2416629"/>
            <a:ext cx="8863370" cy="3982278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Live Webinars Coming This Month</a:t>
            </a:r>
          </a:p>
          <a:p>
            <a:pPr marL="171450" marR="0" lvl="0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Building an Accountability Framework (Accountability; Intermediate Level) – </a:t>
            </a:r>
            <a:r>
              <a:rPr lang="en-US" sz="12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02 Dec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Clr>
                <a:schemeClr val="tx2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https://www.navfac.navy.mil/jobs/workforce-development/ccrc/emp_resources/comp_dev_content/accountability.html </a:t>
            </a:r>
            <a:endParaRPr lang="en-US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17000"/>
              </a:lnSpc>
              <a:spcBef>
                <a:spcPts val="1800"/>
              </a:spcBef>
              <a:buSzPts val="1400"/>
            </a:pPr>
            <a:r>
              <a:rPr lang="en-US" sz="1600" b="1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SYSCOM Training Opportunities</a:t>
            </a:r>
          </a:p>
          <a:p>
            <a:pPr marL="171450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</a:rPr>
              <a:t>Please see the following page. The Career Compass Event Calendar has been updated to include all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upcoming learning opportunities and trainings across SYSCOM.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5"/>
              </a:rPr>
              <a:t>https://www.navfac.navy.mil/jobs/workforce-development/ccrc/event-calendar.html</a:t>
            </a:r>
            <a:endParaRPr lang="en-US" sz="1200" dirty="0">
              <a:solidFill>
                <a:srgbClr val="1A1918"/>
              </a:solidFill>
              <a:latin typeface="Arial" panose="020B0604020202020204" pitchFamily="34" charset="0"/>
            </a:endParaRPr>
          </a:p>
          <a:p>
            <a:pPr marL="0" lvl="1">
              <a:lnSpc>
                <a:spcPct val="100000"/>
              </a:lnSpc>
              <a:spcBef>
                <a:spcPts val="1800"/>
              </a:spcBef>
              <a:buClr>
                <a:schemeClr val="tx2"/>
              </a:buClr>
              <a:buSzPts val="1400"/>
            </a:pPr>
            <a:r>
              <a:rPr lang="en-US" sz="1600" b="1" dirty="0">
                <a:solidFill>
                  <a:srgbClr val="004990"/>
                </a:solidFill>
                <a:latin typeface="Arial" panose="020B0604020202020204" pitchFamily="34" charset="0"/>
              </a:rPr>
              <a:t>On-Demand Webinars and Resources Coming This Month </a:t>
            </a:r>
          </a:p>
          <a:p>
            <a:pPr marL="171450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</a:rPr>
              <a:t>Problem Solving – upper Intermediate &amp; Advanced/Expert Levels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Independent Study: Solving Tomorrow’s Problems Today (6-week course available beginning 01 Dec)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hlinkClick r:id="rId4"/>
              </a:rPr>
              <a:t>https://www.navfac.navy.mil/jobs/workforce-development/ccrc/emp_resources/comp_dev_content/problem-solving.html</a:t>
            </a:r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endParaRPr lang="en-US" sz="1200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1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ts val="1400"/>
              <a:tabLst/>
              <a:defRPr/>
            </a:pPr>
            <a:r>
              <a:rPr lang="en-US" sz="1600" b="1" dirty="0">
                <a:solidFill>
                  <a:srgbClr val="00499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 additional details, please talk to your local Civilian Training Advocate (BD17). </a:t>
            </a:r>
          </a:p>
          <a:p>
            <a:pPr marR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200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*Note: If you are unable to copy and paste the links above</a:t>
            </a:r>
            <a:r>
              <a:rPr lang="en-US" sz="1200" dirty="0">
                <a:solidFill>
                  <a:srgbClr val="00499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QR codes are available on the following page.</a:t>
            </a:r>
            <a:endParaRPr lang="en-US" sz="1200" dirty="0">
              <a:solidFill>
                <a:srgbClr val="00499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9E4BE4-BF47-4748-A731-A7AF26FE0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9144000" cy="501649"/>
          </a:xfrm>
        </p:spPr>
        <p:txBody>
          <a:bodyPr/>
          <a:lstStyle/>
          <a:p>
            <a:pPr algn="ctr"/>
            <a:r>
              <a:rPr lang="en-US" dirty="0"/>
              <a:t>The Workforce Development Spotlight: Communications for NAVFAC Leadership — December 2021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360" y="1802065"/>
            <a:ext cx="8792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004990"/>
                </a:solidFill>
              </a:rPr>
              <a:t>New Content Coming Your Way!</a:t>
            </a:r>
          </a:p>
        </p:txBody>
      </p:sp>
    </p:spTree>
    <p:extLst>
      <p:ext uri="{BB962C8B-B14F-4D97-AF65-F5344CB8AC3E}">
        <p14:creationId xmlns:p14="http://schemas.microsoft.com/office/powerpoint/2010/main" val="72979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9E4BE4-BF47-4748-A731-A7AF26FE0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9144000" cy="501649"/>
          </a:xfrm>
        </p:spPr>
        <p:txBody>
          <a:bodyPr/>
          <a:lstStyle/>
          <a:p>
            <a:pPr algn="ctr"/>
            <a:r>
              <a:rPr lang="en-US" dirty="0"/>
              <a:t>The Workforce Development Spotlight: Communications for NAVFAC Leadership — December 2021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607EA2-2F3F-4137-BDB9-BECCE0249935}"/>
              </a:ext>
            </a:extLst>
          </p:cNvPr>
          <p:cNvSpPr txBox="1"/>
          <p:nvPr/>
        </p:nvSpPr>
        <p:spPr>
          <a:xfrm>
            <a:off x="4753070" y="1117565"/>
            <a:ext cx="427294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/>
              <a:t>The following QR codes can be used to access the pages referenced in the previous slide.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C754EC2-E003-4821-8E6B-61E4A7D49AB2}"/>
              </a:ext>
            </a:extLst>
          </p:cNvPr>
          <p:cNvGrpSpPr/>
          <p:nvPr/>
        </p:nvGrpSpPr>
        <p:grpSpPr>
          <a:xfrm>
            <a:off x="4932902" y="3372161"/>
            <a:ext cx="3807936" cy="1052513"/>
            <a:chOff x="2821485" y="5030564"/>
            <a:chExt cx="3807936" cy="105251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303E746-D377-4FC4-B11F-101F61948675}"/>
                </a:ext>
              </a:extLst>
            </p:cNvPr>
            <p:cNvSpPr txBox="1"/>
            <p:nvPr/>
          </p:nvSpPr>
          <p:spPr>
            <a:xfrm>
              <a:off x="2821485" y="5233654"/>
              <a:ext cx="259958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Career Compass Event Calendar</a:t>
              </a:r>
            </a:p>
          </p:txBody>
        </p:sp>
        <p:pic>
          <p:nvPicPr>
            <p:cNvPr id="24" name="Picture 23" descr="Qr code&#10;&#10;Description automatically generated">
              <a:extLst>
                <a:ext uri="{FF2B5EF4-FFF2-40B4-BE49-F238E27FC236}">
                  <a16:creationId xmlns:a16="http://schemas.microsoft.com/office/drawing/2014/main" id="{4FB31C3A-E553-491C-86EE-987D7BCA34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2054" t="11834" r="11613" b="11297"/>
            <a:stretch/>
          </p:blipFill>
          <p:spPr>
            <a:xfrm>
              <a:off x="5584253" y="5030564"/>
              <a:ext cx="1045168" cy="1052513"/>
            </a:xfrm>
            <a:prstGeom prst="rect">
              <a:avLst/>
            </a:prstGeom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B406E7C-A182-4243-A81F-C5A8B3E26813}"/>
              </a:ext>
            </a:extLst>
          </p:cNvPr>
          <p:cNvCxnSpPr>
            <a:cxnSpLocks/>
          </p:cNvCxnSpPr>
          <p:nvPr/>
        </p:nvCxnSpPr>
        <p:spPr>
          <a:xfrm>
            <a:off x="4689695" y="1117565"/>
            <a:ext cx="0" cy="5110939"/>
          </a:xfrm>
          <a:prstGeom prst="line">
            <a:avLst/>
          </a:prstGeom>
          <a:ln w="19050">
            <a:solidFill>
              <a:srgbClr val="0049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978FBCB-A328-4E10-BBB7-AF0724C5A3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894498"/>
              </p:ext>
            </p:extLst>
          </p:nvPr>
        </p:nvGraphicFramePr>
        <p:xfrm>
          <a:off x="304692" y="1849848"/>
          <a:ext cx="4149614" cy="209651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173234">
                  <a:extLst>
                    <a:ext uri="{9D8B030D-6E8A-4147-A177-3AD203B41FA5}">
                      <a16:colId xmlns:a16="http://schemas.microsoft.com/office/drawing/2014/main" val="3745451507"/>
                    </a:ext>
                  </a:extLst>
                </a:gridCol>
                <a:gridCol w="2976380">
                  <a:extLst>
                    <a:ext uri="{9D8B030D-6E8A-4147-A177-3AD203B41FA5}">
                      <a16:colId xmlns:a16="http://schemas.microsoft.com/office/drawing/2014/main" val="613807723"/>
                    </a:ext>
                  </a:extLst>
                </a:gridCol>
              </a:tblGrid>
              <a:tr h="39236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+mn-lt"/>
                        </a:rPr>
                        <a:t>Start Date</a:t>
                      </a:r>
                      <a:endParaRPr lang="en-US" sz="1200" u="sng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+mn-lt"/>
                        </a:rPr>
                        <a:t>Event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4295154"/>
                  </a:ext>
                </a:extLst>
              </a:tr>
              <a:tr h="5731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Wed, 01 Dec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Independent Study: Solving Tomorrow’s Problems Today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1201809"/>
                  </a:ext>
                </a:extLst>
              </a:tr>
              <a:tr h="569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Thu, 02 Dec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Live Webinar: Building an Accountability Framework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8995122"/>
                  </a:ext>
                </a:extLst>
              </a:tr>
              <a:tr h="5615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06 Dec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Supervisor Academy’s Current Supervisor Training: Cadre I (East Coast)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02177557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684A9206-3F53-4C44-91FD-38C0582EDCD7}"/>
              </a:ext>
            </a:extLst>
          </p:cNvPr>
          <p:cNvSpPr txBox="1"/>
          <p:nvPr/>
        </p:nvSpPr>
        <p:spPr>
          <a:xfrm>
            <a:off x="151187" y="1478519"/>
            <a:ext cx="4272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December SYSCOM Training Summary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1E95972-A6BB-4EDD-84F2-0780A3C3EE06}"/>
              </a:ext>
            </a:extLst>
          </p:cNvPr>
          <p:cNvGrpSpPr/>
          <p:nvPr/>
        </p:nvGrpSpPr>
        <p:grpSpPr>
          <a:xfrm>
            <a:off x="4925557" y="5014854"/>
            <a:ext cx="3815281" cy="1052513"/>
            <a:chOff x="2829564" y="3343177"/>
            <a:chExt cx="3815281" cy="1052513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44274EB-9512-4C63-8B85-1D4197A4C621}"/>
                </a:ext>
              </a:extLst>
            </p:cNvPr>
            <p:cNvSpPr txBox="1"/>
            <p:nvPr/>
          </p:nvSpPr>
          <p:spPr>
            <a:xfrm>
              <a:off x="2829564" y="3579344"/>
              <a:ext cx="25995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Problem Solving Competency Page</a:t>
              </a:r>
            </a:p>
          </p:txBody>
        </p:sp>
        <p:pic>
          <p:nvPicPr>
            <p:cNvPr id="19" name="Picture 18" descr="Qr code&#10;&#10;Description automatically generated">
              <a:extLst>
                <a:ext uri="{FF2B5EF4-FFF2-40B4-BE49-F238E27FC236}">
                  <a16:creationId xmlns:a16="http://schemas.microsoft.com/office/drawing/2014/main" id="{59220AF3-F5CE-4DFD-8A7E-73040304D0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8056" t="7930" r="7402" b="7337"/>
            <a:stretch/>
          </p:blipFill>
          <p:spPr>
            <a:xfrm>
              <a:off x="5594714" y="3343177"/>
              <a:ext cx="1050131" cy="1052513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118F078-6DEB-4BD0-B5C9-8A3463364246}"/>
              </a:ext>
            </a:extLst>
          </p:cNvPr>
          <p:cNvGrpSpPr/>
          <p:nvPr/>
        </p:nvGrpSpPr>
        <p:grpSpPr>
          <a:xfrm>
            <a:off x="4932902" y="1742567"/>
            <a:ext cx="3807936" cy="1045136"/>
            <a:chOff x="4932902" y="1706355"/>
            <a:chExt cx="3807936" cy="1045136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C9C9658-C3AA-4CE3-9DB7-1D8171232AEF}"/>
                </a:ext>
              </a:extLst>
            </p:cNvPr>
            <p:cNvSpPr txBox="1"/>
            <p:nvPr/>
          </p:nvSpPr>
          <p:spPr>
            <a:xfrm>
              <a:off x="4932902" y="1918176"/>
              <a:ext cx="25995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Accountability Competency Page</a:t>
              </a:r>
            </a:p>
          </p:txBody>
        </p:sp>
        <p:pic>
          <p:nvPicPr>
            <p:cNvPr id="8" name="Picture 7" descr="Qr code&#10;&#10;Description automatically generated">
              <a:extLst>
                <a:ext uri="{FF2B5EF4-FFF2-40B4-BE49-F238E27FC236}">
                  <a16:creationId xmlns:a16="http://schemas.microsoft.com/office/drawing/2014/main" id="{62E62C1A-C12F-457B-B0EC-5EC916EECBC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695674" y="1706355"/>
              <a:ext cx="1045164" cy="1045136"/>
            </a:xfrm>
            <a:prstGeom prst="rect">
              <a:avLst/>
            </a:prstGeom>
          </p:spPr>
        </p:pic>
      </p:grp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91AA7CB-D82B-437A-B345-AB3E6BBE01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347320"/>
              </p:ext>
            </p:extLst>
          </p:nvPr>
        </p:nvGraphicFramePr>
        <p:xfrm>
          <a:off x="296875" y="4520572"/>
          <a:ext cx="4149614" cy="115833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141632">
                  <a:extLst>
                    <a:ext uri="{9D8B030D-6E8A-4147-A177-3AD203B41FA5}">
                      <a16:colId xmlns:a16="http://schemas.microsoft.com/office/drawing/2014/main" val="3745451507"/>
                    </a:ext>
                  </a:extLst>
                </a:gridCol>
                <a:gridCol w="1962615">
                  <a:extLst>
                    <a:ext uri="{9D8B030D-6E8A-4147-A177-3AD203B41FA5}">
                      <a16:colId xmlns:a16="http://schemas.microsoft.com/office/drawing/2014/main" val="613807723"/>
                    </a:ext>
                  </a:extLst>
                </a:gridCol>
                <a:gridCol w="1045367">
                  <a:extLst>
                    <a:ext uri="{9D8B030D-6E8A-4147-A177-3AD203B41FA5}">
                      <a16:colId xmlns:a16="http://schemas.microsoft.com/office/drawing/2014/main" val="834279340"/>
                    </a:ext>
                  </a:extLst>
                </a:gridCol>
              </a:tblGrid>
              <a:tr h="40034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+mn-lt"/>
                        </a:rPr>
                        <a:t>Start Date</a:t>
                      </a:r>
                      <a:endParaRPr lang="en-US" sz="1200" u="sng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+mn-lt"/>
                        </a:rPr>
                        <a:t>Event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Registration Deadline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4295154"/>
                  </a:ext>
                </a:extLst>
              </a:tr>
              <a:tr h="75799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10 Jan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Supervisor Academy’s New Supervisor Workshop: Cadre I (West Coast)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Fri, 07 Jan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1201809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44EF9AC4-13B5-4388-9DCA-D77075A0EEF3}"/>
              </a:ext>
            </a:extLst>
          </p:cNvPr>
          <p:cNvSpPr txBox="1"/>
          <p:nvPr/>
        </p:nvSpPr>
        <p:spPr>
          <a:xfrm>
            <a:off x="151187" y="4225516"/>
            <a:ext cx="4272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January Courses Open for Registration</a:t>
            </a:r>
          </a:p>
        </p:txBody>
      </p:sp>
    </p:spTree>
    <p:extLst>
      <p:ext uri="{BB962C8B-B14F-4D97-AF65-F5344CB8AC3E}">
        <p14:creationId xmlns:p14="http://schemas.microsoft.com/office/powerpoint/2010/main" val="2378321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94179"/>
      </a:dk1>
      <a:lt1>
        <a:srgbClr val="FFFFFF"/>
      </a:lt1>
      <a:dk2>
        <a:srgbClr val="1A1918"/>
      </a:dk2>
      <a:lt2>
        <a:srgbClr val="FEDC31"/>
      </a:lt2>
      <a:accent1>
        <a:srgbClr val="008FC5"/>
      </a:accent1>
      <a:accent2>
        <a:srgbClr val="4D85B8"/>
      </a:accent2>
      <a:accent3>
        <a:srgbClr val="D96B29"/>
      </a:accent3>
      <a:accent4>
        <a:srgbClr val="919191"/>
      </a:accent4>
      <a:accent5>
        <a:srgbClr val="EDB07E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&amp;DPresentation_version2_20210114v0.04" id="{3BECFF03-50C7-B449-93A0-3C9D8D5AD35C}" vid="{6EB24316-5716-F64F-A11E-D8D2D7407CCC}"/>
    </a:ext>
  </a:extLst>
</a:theme>
</file>

<file path=ppt/theme/theme2.xml><?xml version="1.0" encoding="utf-8"?>
<a:theme xmlns:a="http://schemas.openxmlformats.org/drawingml/2006/main" name="1_Office Theme">
  <a:themeElements>
    <a:clrScheme name="Custom 1">
      <a:dk1>
        <a:srgbClr val="094179"/>
      </a:dk1>
      <a:lt1>
        <a:srgbClr val="FFFFFF"/>
      </a:lt1>
      <a:dk2>
        <a:srgbClr val="1A1918"/>
      </a:dk2>
      <a:lt2>
        <a:srgbClr val="FEDC31"/>
      </a:lt2>
      <a:accent1>
        <a:srgbClr val="008FC5"/>
      </a:accent1>
      <a:accent2>
        <a:srgbClr val="4D85B8"/>
      </a:accent2>
      <a:accent3>
        <a:srgbClr val="D96B29"/>
      </a:accent3>
      <a:accent4>
        <a:srgbClr val="919191"/>
      </a:accent4>
      <a:accent5>
        <a:srgbClr val="EDB07E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&amp;DPresentation_version2_20210114v0.04" id="{3BECFF03-50C7-B449-93A0-3C9D8D5AD35C}" vid="{E692C8BF-5654-8C46-8503-FB83A060A5D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1730</TotalTime>
  <Words>275</Words>
  <Application>Microsoft Office PowerPoint</Application>
  <PresentationFormat>On-screen Show (4:3)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1_Office Theme</vt:lpstr>
      <vt:lpstr>Workforce Development Spotlight: December 2021 A Summary of Upcoming Career Compass and WFD Opportunities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Kayley LeFaiver</dc:creator>
  <cp:lastModifiedBy>McDonald, Hilary L CIV USN COMNAVFACENGCOM DC (USA)</cp:lastModifiedBy>
  <cp:revision>60</cp:revision>
  <cp:lastPrinted>2021-07-06T17:55:29Z</cp:lastPrinted>
  <dcterms:created xsi:type="dcterms:W3CDTF">2021-01-19T16:25:13Z</dcterms:created>
  <dcterms:modified xsi:type="dcterms:W3CDTF">2021-11-30T17:53:50Z</dcterms:modified>
</cp:coreProperties>
</file>